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2" name="Shape 92"/>
          <p:cNvSpPr/>
          <p:nvPr>
            <p:ph type="sldImg"/>
          </p:nvPr>
        </p:nvSpPr>
        <p:spPr>
          <a:xfrm>
            <a:off x="1143000" y="685800"/>
            <a:ext cx="4572000" cy="3429000"/>
          </a:xfrm>
          <a:prstGeom prst="rect">
            <a:avLst/>
          </a:prstGeom>
        </p:spPr>
        <p:txBody>
          <a:bodyPr/>
          <a:lstStyle/>
          <a:p>
            <a:pPr/>
          </a:p>
        </p:txBody>
      </p:sp>
      <p:sp>
        <p:nvSpPr>
          <p:cNvPr id="93" name="Shape 9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 name="Shape 118"/>
          <p:cNvSpPr/>
          <p:nvPr>
            <p:ph type="sldImg"/>
          </p:nvPr>
        </p:nvSpPr>
        <p:spPr>
          <a:prstGeom prst="rect">
            <a:avLst/>
          </a:prstGeom>
        </p:spPr>
        <p:txBody>
          <a:bodyPr/>
          <a:lstStyle/>
          <a:p>
            <a:pPr/>
          </a:p>
        </p:txBody>
      </p:sp>
      <p:sp>
        <p:nvSpPr>
          <p:cNvPr id="119" name="Shape 119"/>
          <p:cNvSpPr/>
          <p:nvPr>
            <p:ph type="body" sz="quarter" idx="1"/>
          </p:nvPr>
        </p:nvSpPr>
        <p:spPr>
          <a:prstGeom prst="rect">
            <a:avLst/>
          </a:prstGeom>
        </p:spPr>
        <p:txBody>
          <a:bodyPr/>
          <a:lstStyle/>
          <a:p>
            <a:pPr/>
            <a:r>
              <a:t>“Menschenlehre verkündigen die, die sagen, daß die Seele (aus dem Fegefeuer) emporfliege, sobald das Geld im Kasten klingt.” </a:t>
            </a:r>
            <a:endParaRPr>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a:p>
        </p:txBody>
      </p:sp>
      <p:sp>
        <p:nvSpPr>
          <p:cNvPr id="131" name="Shape 131"/>
          <p:cNvSpPr/>
          <p:nvPr>
            <p:ph type="body" sz="quarter" idx="1"/>
          </p:nvPr>
        </p:nvSpPr>
        <p:spPr>
          <a:prstGeom prst="rect">
            <a:avLst/>
          </a:prstGeom>
        </p:spPr>
        <p:txBody>
          <a:bodyPr/>
          <a:lstStyle/>
          <a:p>
            <a:pPr/>
            <a:r>
              <a:t>“Der wahre Schatz der Kirche ist das allerheiligste Evangelium von der Herrlichkeit und Gnade Gottes.”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Shape 175"/>
          <p:cNvSpPr/>
          <p:nvPr>
            <p:ph type="sldImg"/>
          </p:nvPr>
        </p:nvSpPr>
        <p:spPr>
          <a:prstGeom prst="rect">
            <a:avLst/>
          </a:prstGeom>
        </p:spPr>
        <p:txBody>
          <a:bodyPr/>
          <a:lstStyle/>
          <a:p>
            <a:pPr/>
          </a:p>
        </p:txBody>
      </p:sp>
      <p:sp>
        <p:nvSpPr>
          <p:cNvPr id="176" name="Shape 176"/>
          <p:cNvSpPr/>
          <p:nvPr>
            <p:ph type="body" sz="quarter" idx="1"/>
          </p:nvPr>
        </p:nvSpPr>
        <p:spPr>
          <a:prstGeom prst="rect">
            <a:avLst/>
          </a:prstGeom>
        </p:spPr>
        <p:txBody>
          <a:bodyPr/>
          <a:lstStyle/>
          <a:p>
            <a:pPr/>
            <a:r>
              <a:t>(</a:t>
            </a:r>
            <a:r>
              <a:rPr i="1"/>
              <a:t>What Luther Says. A Practical In-Home Anthology for the Active Christian</a:t>
            </a:r>
            <a:r>
              <a:t>. Compiled by Ewald M. Plass. St. Louis, Missouri: Concordia 1959. p 1523.)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 name="Shape 180"/>
          <p:cNvSpPr/>
          <p:nvPr>
            <p:ph type="sldImg"/>
          </p:nvPr>
        </p:nvSpPr>
        <p:spPr>
          <a:prstGeom prst="rect">
            <a:avLst/>
          </a:prstGeom>
        </p:spPr>
        <p:txBody>
          <a:bodyPr/>
          <a:lstStyle/>
          <a:p>
            <a:pPr/>
          </a:p>
        </p:txBody>
      </p:sp>
      <p:sp>
        <p:nvSpPr>
          <p:cNvPr id="181" name="Shape 181"/>
          <p:cNvSpPr/>
          <p:nvPr>
            <p:ph type="body" sz="quarter" idx="1"/>
          </p:nvPr>
        </p:nvSpPr>
        <p:spPr>
          <a:prstGeom prst="rect">
            <a:avLst/>
          </a:prstGeom>
        </p:spPr>
        <p:txBody>
          <a:bodyPr/>
          <a:lstStyle/>
          <a:p>
            <a:pPr/>
            <a:r>
              <a:t>(</a:t>
            </a:r>
            <a:r>
              <a:rPr i="1"/>
              <a:t>What Luther Says. A Practical In-Home Anthology for the Active Christian</a:t>
            </a:r>
            <a:r>
              <a:t>. Compiled by Ewald M. Plass. St. Louis, Missouri: Concordia 1959. p 1523.)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a:r>
              <a:t>(Martin Luther. The Large Catechism. Translated by F. Bente and W.H.T. Dau. Published in:</a:t>
            </a:r>
            <a:br/>
            <a:r>
              <a:rPr i="1"/>
              <a:t>Triglot Concordia: The Symbolical Books of the Ev. Lutheran Church</a:t>
            </a:r>
            <a:r>
              <a:t>. St. Louis: Concordia Publishing House, 1921. pp. 565-773)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13"/>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pic>
        <p:nvPicPr>
          <p:cNvPr id="65" name="Picture 4" descr="Picture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6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3"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4"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5" name="Text Placeholder 3"/>
          <p:cNvSpPr/>
          <p:nvPr>
            <p:ph type="body" sz="quarter" idx="13"/>
          </p:nvPr>
        </p:nvSpPr>
        <p:spPr>
          <a:xfrm>
            <a:off x="839787" y="2057400"/>
            <a:ext cx="3932239" cy="3811588"/>
          </a:xfrm>
          <a:prstGeom prst="rect">
            <a:avLst/>
          </a:prstGeom>
        </p:spPr>
        <p:txBody>
          <a:bodyPr/>
          <a:lstStyle/>
          <a:p>
            <a:pPr marL="0" indent="0">
              <a:buSzTx/>
              <a:buFontTx/>
              <a:buNone/>
              <a:defRPr sz="1600"/>
            </a:pP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3"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4" name="Picture Placeholder 2"/>
          <p:cNvSpPr/>
          <p:nvPr>
            <p:ph type="pic" sz="half" idx="13"/>
          </p:nvPr>
        </p:nvSpPr>
        <p:spPr>
          <a:xfrm>
            <a:off x="5183187" y="987425"/>
            <a:ext cx="6172201" cy="4873625"/>
          </a:xfrm>
          <a:prstGeom prst="rect">
            <a:avLst/>
          </a:prstGeom>
        </p:spPr>
        <p:txBody>
          <a:bodyPr lIns="91439" rIns="91439">
            <a:noAutofit/>
          </a:bodyPr>
          <a:lstStyle/>
          <a:p>
            <a:pPr/>
          </a:p>
        </p:txBody>
      </p:sp>
      <p:sp>
        <p:nvSpPr>
          <p:cNvPr id="85"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4.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9.tif"/></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9.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9.tif"/></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 name="Rectangle 3"/>
          <p:cNvSpPr txBox="1"/>
          <p:nvPr/>
        </p:nvSpPr>
        <p:spPr>
          <a:xfrm>
            <a:off x="533811" y="512373"/>
            <a:ext cx="11325684" cy="6263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aseline="30000" sz="4400">
                <a:effectLst>
                  <a:outerShdw sx="100000" sy="100000" kx="0" ky="0" algn="b" rotWithShape="0" blurRad="38100" dist="19050" dir="2700000">
                    <a:srgbClr val="000000">
                      <a:alpha val="40000"/>
                    </a:srgbClr>
                  </a:outerShdw>
                </a:effectLst>
              </a:defRPr>
            </a:pPr>
            <a:r>
              <a:t>6 </a:t>
            </a:r>
            <a:r>
              <a:rPr baseline="0"/>
              <a:t>Then I saw another angel flying in the midst of heaven, having the everlasting gospel to preach to those who dwell on the earth—to every nation, tribe, tongue, and people— </a:t>
            </a:r>
            <a:r>
              <a:t>7 </a:t>
            </a:r>
            <a:r>
              <a:rPr baseline="0"/>
              <a:t>saying with a loud voice, “Fear God and give glory to Him, for the hour of His judgment has come; and worship Him who made heaven and earth, the sea and springs of water.”</a:t>
            </a:r>
            <a:endParaRPr baseline="0"/>
          </a:p>
          <a:p>
            <a:pPr algn="r">
              <a:defRPr i="1" sz="4400">
                <a:effectLst>
                  <a:outerShdw sx="100000" sy="100000" kx="0" ky="0" algn="b" rotWithShape="0" blurRad="38100" dist="19050" dir="2700000">
                    <a:srgbClr val="000000">
                      <a:alpha val="40000"/>
                    </a:srgbClr>
                  </a:outerShdw>
                </a:effectLst>
              </a:defRPr>
            </a:pPr>
            <a:r>
              <a:t>Revelation 14;6,7 NKJV</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Picture 1" descr="Picture 1"/>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3" name="Picture 1" descr="Picture 1"/>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5" name="Picture 1" descr="Picture 1"/>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26" name="Rectangle 2"/>
          <p:cNvSpPr txBox="1"/>
          <p:nvPr/>
        </p:nvSpPr>
        <p:spPr>
          <a:xfrm>
            <a:off x="1031571" y="1967624"/>
            <a:ext cx="10970604" cy="2225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i="1" sz="13800">
                <a:solidFill>
                  <a:srgbClr val="FFFFFF"/>
                </a:solidFill>
                <a:effectLst>
                  <a:outerShdw sx="100000" sy="100000" kx="0" ky="0" algn="b" rotWithShape="0" blurRad="50800" dist="76200" dir="5400000">
                    <a:srgbClr val="000000">
                      <a:alpha val="40000"/>
                    </a:srgbClr>
                  </a:outerShdw>
                </a:effectLst>
                <a:latin typeface="Times New Roman"/>
                <a:ea typeface="Times New Roman"/>
                <a:cs typeface="Times New Roman"/>
                <a:sym typeface="Times New Roman"/>
              </a:defRPr>
            </a:pPr>
            <a:r>
              <a:t>Sola Scriptura</a:t>
            </a:r>
            <a:r>
              <a:rPr i="0">
                <a:latin typeface="+mj-lt"/>
                <a:ea typeface="+mj-ea"/>
                <a:cs typeface="+mj-cs"/>
                <a:sym typeface="Calibri"/>
              </a:rP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126"/>
                                        </p:tgtEl>
                                        <p:attrNameLst>
                                          <p:attrName>style.visibility</p:attrName>
                                        </p:attrNameLst>
                                      </p:cBhvr>
                                      <p:to>
                                        <p:strVal val="visible"/>
                                      </p:to>
                                    </p:set>
                                    <p:animEffect filter="dissolve" transition="in">
                                      <p:cBhvr>
                                        <p:cTn id="7" dur="500"/>
                                        <p:tgtEl>
                                          <p:spTgt spid="1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2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8" name="Picture 2" descr="Picture 2"/>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129" name="Rectangle 1"/>
          <p:cNvSpPr txBox="1"/>
          <p:nvPr/>
        </p:nvSpPr>
        <p:spPr>
          <a:xfrm>
            <a:off x="2501659" y="189781"/>
            <a:ext cx="8747185" cy="3799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defRPr b="1" sz="6000">
                <a:solidFill>
                  <a:srgbClr val="FFFFFF"/>
                </a:solidFill>
                <a:effectLst>
                  <a:outerShdw sx="100000" sy="100000" kx="0" ky="0" algn="b" rotWithShape="0" blurRad="50800" dist="76200" dir="5400000">
                    <a:srgbClr val="000000">
                      <a:alpha val="40000"/>
                    </a:srgbClr>
                  </a:outerShdw>
                </a:effectLst>
              </a:defRPr>
            </a:lvl1pPr>
          </a:lstStyle>
          <a:p>
            <a:pPr/>
            <a:r>
              <a:t>“The true treasure of the church is the most holy gospel of the glory and grace of God.”</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Picture 1" descr="Picture 1"/>
          <p:cNvPicPr>
            <a:picLocks noChangeAspect="1"/>
          </p:cNvPicPr>
          <p:nvPr/>
        </p:nvPicPr>
        <p:blipFill>
          <a:blip r:embed="rId2">
            <a:extLst/>
          </a:blip>
          <a:stretch>
            <a:fillRect/>
          </a:stretch>
        </p:blipFill>
        <p:spPr>
          <a:xfrm>
            <a:off x="0" y="253"/>
            <a:ext cx="12192000" cy="6857492"/>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5" name="Picture 1" descr="Picture 1"/>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36" name="Rectangle 2"/>
          <p:cNvSpPr txBox="1"/>
          <p:nvPr/>
        </p:nvSpPr>
        <p:spPr>
          <a:xfrm>
            <a:off x="1031571" y="1967624"/>
            <a:ext cx="10970604" cy="2225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b="1" i="1" sz="13800">
                <a:solidFill>
                  <a:srgbClr val="FFFFFF"/>
                </a:solidFill>
                <a:effectLst>
                  <a:outerShdw sx="100000" sy="100000" kx="0" ky="0" algn="b" rotWithShape="0" blurRad="50800" dist="76200" dir="5400000">
                    <a:srgbClr val="000000">
                      <a:alpha val="40000"/>
                    </a:srgbClr>
                  </a:outerShdw>
                </a:effectLst>
                <a:latin typeface="Times New Roman"/>
                <a:ea typeface="Times New Roman"/>
                <a:cs typeface="Times New Roman"/>
                <a:sym typeface="Times New Roman"/>
              </a:defRPr>
            </a:pPr>
            <a:r>
              <a:t>Sola Scriptura</a:t>
            </a:r>
            <a:r>
              <a:rPr i="0">
                <a:latin typeface="+mj-lt"/>
                <a:ea typeface="+mj-ea"/>
                <a:cs typeface="+mj-cs"/>
                <a:sym typeface="Calibri"/>
              </a:rPr>
              <a:t>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Picture 3" descr="Picture 3"/>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39" name="Rectangle 2"/>
          <p:cNvSpPr txBox="1"/>
          <p:nvPr/>
        </p:nvSpPr>
        <p:spPr>
          <a:xfrm>
            <a:off x="1759789" y="1880559"/>
            <a:ext cx="9299276" cy="37998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6000"/>
            </a:lvl1pPr>
          </a:lstStyle>
          <a:p>
            <a:pPr/>
            <a:r>
              <a:t>The Bible is a record of God’s actions throughout history—past, present and future—and that is good news! </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 name="Picture 3" descr="Picture 3"/>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42" name="Title 1"/>
          <p:cNvSpPr txBox="1"/>
          <p:nvPr>
            <p:ph type="title"/>
          </p:nvPr>
        </p:nvSpPr>
        <p:spPr>
          <a:xfrm>
            <a:off x="1676400" y="365125"/>
            <a:ext cx="10515600" cy="1325563"/>
          </a:xfrm>
          <a:prstGeom prst="rect">
            <a:avLst/>
          </a:prstGeom>
        </p:spPr>
        <p:txBody>
          <a:bodyPr/>
          <a:lstStyle/>
          <a:p>
            <a:pPr/>
            <a:r>
              <a:t>Unique Attributes of Scripture</a:t>
            </a:r>
          </a:p>
        </p:txBody>
      </p:sp>
      <p:sp>
        <p:nvSpPr>
          <p:cNvPr id="143" name="Content Placeholder 2"/>
          <p:cNvSpPr txBox="1"/>
          <p:nvPr>
            <p:ph type="body" idx="1"/>
          </p:nvPr>
        </p:nvSpPr>
        <p:spPr>
          <a:xfrm>
            <a:off x="1676400" y="1825625"/>
            <a:ext cx="10515600" cy="4351338"/>
          </a:xfrm>
          <a:prstGeom prst="rect">
            <a:avLst/>
          </a:prstGeom>
        </p:spPr>
        <p:txBody>
          <a:bodyPr/>
          <a:lstStyle/>
          <a:p>
            <a:pPr marL="504063" indent="-504063" defTabSz="896111">
              <a:spcBef>
                <a:spcPts val="900"/>
              </a:spcBef>
              <a:buFontTx/>
              <a:buAutoNum type="arabicPeriod" startAt="1"/>
              <a:defRPr sz="3528"/>
            </a:pPr>
            <a:r>
              <a:t>Unique attestation independent of itself</a:t>
            </a:r>
          </a:p>
          <a:p>
            <a:pPr marL="504063" indent="-504063" defTabSz="896111">
              <a:spcBef>
                <a:spcPts val="900"/>
              </a:spcBef>
              <a:buFontTx/>
              <a:buAutoNum type="arabicPeriod" startAt="1"/>
              <a:defRPr sz="3528"/>
            </a:pPr>
            <a:r>
              <a:t>Unique wisdom</a:t>
            </a:r>
          </a:p>
          <a:p>
            <a:pPr marL="504063" indent="-504063" defTabSz="896111">
              <a:spcBef>
                <a:spcPts val="900"/>
              </a:spcBef>
              <a:buFontTx/>
              <a:buAutoNum type="arabicPeriod" startAt="1"/>
              <a:defRPr sz="3528"/>
            </a:pPr>
            <a:r>
              <a:t>Unique perspective on human nature and value</a:t>
            </a:r>
          </a:p>
          <a:p>
            <a:pPr marL="504063" indent="-504063" defTabSz="896111">
              <a:spcBef>
                <a:spcPts val="900"/>
              </a:spcBef>
              <a:buFontTx/>
              <a:buAutoNum type="arabicPeriod" startAt="1"/>
              <a:defRPr sz="3528"/>
            </a:pPr>
            <a:r>
              <a:t>Unique good news</a:t>
            </a:r>
          </a:p>
          <a:p>
            <a:pPr marL="504063" indent="-504063" defTabSz="896111">
              <a:spcBef>
                <a:spcPts val="900"/>
              </a:spcBef>
              <a:buFontTx/>
              <a:buAutoNum type="arabicPeriod" startAt="1"/>
              <a:defRPr sz="3528"/>
            </a:pPr>
            <a:r>
              <a:t>Unique path to salvation</a:t>
            </a:r>
          </a:p>
          <a:p>
            <a:pPr marL="504063" indent="-504063" defTabSz="896111">
              <a:spcBef>
                <a:spcPts val="900"/>
              </a:spcBef>
              <a:buFontTx/>
              <a:buAutoNum type="arabicPeriod" startAt="1"/>
              <a:defRPr sz="3528"/>
            </a:pPr>
            <a:r>
              <a:t>Unique form of worship</a:t>
            </a:r>
          </a:p>
          <a:p>
            <a:pPr marL="504063" indent="-504063" defTabSz="896111">
              <a:spcBef>
                <a:spcPts val="900"/>
              </a:spcBef>
              <a:buFontTx/>
              <a:buAutoNum type="arabicPeriod" startAt="1"/>
              <a:defRPr sz="3528"/>
            </a:pPr>
            <a:r>
              <a:t>Unique power to change human lives for the better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43">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1" fill="hold">
                                  <p:stCondLst>
                                    <p:cond delay="0"/>
                                  </p:stCondLst>
                                  <p:iterate type="el" backwards="0">
                                    <p:tmAbs val="0"/>
                                  </p:iterate>
                                  <p:childTnLst>
                                    <p:set>
                                      <p:cBhvr>
                                        <p:cTn id="16" fill="hold"/>
                                        <p:tgtEl>
                                          <p:spTgt spid="14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1" fill="hold">
                                  <p:stCondLst>
                                    <p:cond delay="0"/>
                                  </p:stCondLst>
                                  <p:iterate type="el" backwards="0">
                                    <p:tmAbs val="0"/>
                                  </p:iterate>
                                  <p:childTnLst>
                                    <p:set>
                                      <p:cBhvr>
                                        <p:cTn id="20" fill="hold"/>
                                        <p:tgtEl>
                                          <p:spTgt spid="14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0" presetID="1" grpId="1" fill="hold">
                                  <p:stCondLst>
                                    <p:cond delay="0"/>
                                  </p:stCondLst>
                                  <p:iterate type="el" backwards="0">
                                    <p:tmAbs val="0"/>
                                  </p:iterate>
                                  <p:childTnLst>
                                    <p:set>
                                      <p:cBhvr>
                                        <p:cTn id="24" fill="hold"/>
                                        <p:tgtEl>
                                          <p:spTgt spid="14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0" presetID="1" grpId="1" fill="hold">
                                  <p:stCondLst>
                                    <p:cond delay="0"/>
                                  </p:stCondLst>
                                  <p:iterate type="el" backwards="0">
                                    <p:tmAbs val="0"/>
                                  </p:iterate>
                                  <p:childTnLst>
                                    <p:set>
                                      <p:cBhvr>
                                        <p:cTn id="28" fill="hold"/>
                                        <p:tgtEl>
                                          <p:spTgt spid="14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0" presetID="1" grpId="1" fill="hold">
                                  <p:stCondLst>
                                    <p:cond delay="0"/>
                                  </p:stCondLst>
                                  <p:iterate type="el" backwards="0">
                                    <p:tmAbs val="0"/>
                                  </p:iterate>
                                  <p:childTnLst>
                                    <p:set>
                                      <p:cBhvr>
                                        <p:cTn id="32" fill="hold"/>
                                        <p:tgtEl>
                                          <p:spTgt spid="143">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3"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5" name="Picture 6" descr="Picture 6"/>
          <p:cNvPicPr>
            <a:picLocks noChangeAspect="1"/>
          </p:cNvPicPr>
          <p:nvPr/>
        </p:nvPicPr>
        <p:blipFill>
          <a:blip r:embed="rId2">
            <a:extLst/>
          </a:blip>
          <a:stretch>
            <a:fillRect/>
          </a:stretch>
        </p:blipFill>
        <p:spPr>
          <a:xfrm>
            <a:off x="-296177" y="-19302"/>
            <a:ext cx="5089587" cy="6877302"/>
          </a:xfrm>
          <a:prstGeom prst="rect">
            <a:avLst/>
          </a:prstGeom>
          <a:ln w="12700">
            <a:miter lim="400000"/>
          </a:ln>
        </p:spPr>
      </p:pic>
      <p:sp>
        <p:nvSpPr>
          <p:cNvPr id="146" name="TextBox 1"/>
          <p:cNvSpPr txBox="1"/>
          <p:nvPr/>
        </p:nvSpPr>
        <p:spPr>
          <a:xfrm>
            <a:off x="3019244" y="117692"/>
            <a:ext cx="9172756" cy="679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7200"/>
            </a:pPr>
            <a:r>
              <a:t>Humans = </a:t>
            </a:r>
          </a:p>
          <a:p>
            <a:pPr algn="ctr">
              <a:defRPr b="1" sz="7200"/>
            </a:pPr>
            <a:r>
              <a:t>Genetics </a:t>
            </a:r>
          </a:p>
          <a:p>
            <a:pPr algn="ctr">
              <a:defRPr b="1" sz="7200">
                <a:solidFill>
                  <a:srgbClr val="00B0F0"/>
                </a:solidFill>
              </a:defRPr>
            </a:pPr>
            <a:r>
              <a:t>(Nature)</a:t>
            </a:r>
          </a:p>
          <a:p>
            <a:pPr algn="ctr">
              <a:defRPr b="1" sz="7200"/>
            </a:pPr>
            <a:r>
              <a:t>+ </a:t>
            </a:r>
          </a:p>
          <a:p>
            <a:pPr algn="ctr">
              <a:defRPr b="1" sz="7200"/>
            </a:pPr>
            <a:r>
              <a:t>Environment</a:t>
            </a:r>
          </a:p>
          <a:p>
            <a:pPr algn="ctr">
              <a:defRPr b="1" sz="7200">
                <a:solidFill>
                  <a:srgbClr val="00B0F0"/>
                </a:solidFill>
              </a:defRPr>
            </a:pPr>
            <a:r>
              <a:t>(Nurture)</a:t>
            </a:r>
          </a:p>
        </p:txBody>
      </p:sp>
      <p:grpSp>
        <p:nvGrpSpPr>
          <p:cNvPr id="149" name="Group 5"/>
          <p:cNvGrpSpPr/>
          <p:nvPr/>
        </p:nvGrpSpPr>
        <p:grpSpPr>
          <a:xfrm>
            <a:off x="4793408" y="379562"/>
            <a:ext cx="5920601" cy="6107503"/>
            <a:chOff x="0" y="0"/>
            <a:chExt cx="5920599" cy="6107502"/>
          </a:xfrm>
        </p:grpSpPr>
        <p:sp>
          <p:nvSpPr>
            <p:cNvPr id="147" name="Straight Connector 3"/>
            <p:cNvSpPr/>
            <p:nvPr/>
          </p:nvSpPr>
          <p:spPr>
            <a:xfrm flipV="1">
              <a:off x="-1" y="-1"/>
              <a:ext cx="5920601" cy="6107504"/>
            </a:xfrm>
            <a:prstGeom prst="line">
              <a:avLst/>
            </a:prstGeom>
            <a:noFill/>
            <a:ln w="762000" cap="flat">
              <a:solidFill>
                <a:srgbClr val="FF0000"/>
              </a:solidFill>
              <a:prstDash val="solid"/>
              <a:miter lim="800000"/>
            </a:ln>
            <a:effectLst/>
          </p:spPr>
          <p:txBody>
            <a:bodyPr wrap="square" lIns="45719" tIns="45719" rIns="45719" bIns="45719" numCol="1" anchor="t">
              <a:noAutofit/>
            </a:bodyPr>
            <a:lstStyle/>
            <a:p>
              <a:pPr/>
            </a:p>
          </p:txBody>
        </p:sp>
        <p:sp>
          <p:nvSpPr>
            <p:cNvPr id="148" name="Straight Connector 4"/>
            <p:cNvSpPr/>
            <p:nvPr/>
          </p:nvSpPr>
          <p:spPr>
            <a:xfrm>
              <a:off x="-1" y="-1"/>
              <a:ext cx="5920601" cy="6107504"/>
            </a:xfrm>
            <a:prstGeom prst="line">
              <a:avLst/>
            </a:prstGeom>
            <a:noFill/>
            <a:ln w="762000" cap="flat">
              <a:solidFill>
                <a:srgbClr val="FF0000"/>
              </a:solidFill>
              <a:prstDash val="solid"/>
              <a:miter lim="800000"/>
            </a:ln>
            <a:effectLst/>
          </p:spPr>
          <p:txBody>
            <a:bodyPr wrap="square" lIns="45719" tIns="45719" rIns="45719" bIns="45719" numCol="1" anchor="t">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32" presetID="23" grpId="1" fill="hold">
                                  <p:stCondLst>
                                    <p:cond delay="0"/>
                                  </p:stCondLst>
                                  <p:iterate type="el" backwards="0">
                                    <p:tmAbs val="0"/>
                                  </p:iterate>
                                  <p:childTnLst>
                                    <p:set>
                                      <p:cBhvr>
                                        <p:cTn id="6" fill="hold"/>
                                        <p:tgtEl>
                                          <p:spTgt spid="149"/>
                                        </p:tgtEl>
                                        <p:attrNameLst>
                                          <p:attrName>style.visibility</p:attrName>
                                        </p:attrNameLst>
                                      </p:cBhvr>
                                      <p:to>
                                        <p:strVal val="visible"/>
                                      </p:to>
                                    </p:set>
                                    <p:anim calcmode="lin" valueType="num">
                                      <p:cBhvr>
                                        <p:cTn id="7" dur="500" fill="hold"/>
                                        <p:tgtEl>
                                          <p:spTgt spid="149"/>
                                        </p:tgtEl>
                                        <p:attrNameLst>
                                          <p:attrName>ppt_w</p:attrName>
                                        </p:attrNameLst>
                                      </p:cBhvr>
                                      <p:tavLst>
                                        <p:tav tm="0">
                                          <p:val>
                                            <p:strVal val="4*#ppt_w"/>
                                          </p:val>
                                        </p:tav>
                                        <p:tav tm="100000">
                                          <p:val>
                                            <p:strVal val="#ppt_w"/>
                                          </p:val>
                                        </p:tav>
                                      </p:tavLst>
                                    </p:anim>
                                    <p:anim calcmode="lin" valueType="num">
                                      <p:cBhvr>
                                        <p:cTn id="8" dur="500" fill="hold"/>
                                        <p:tgtEl>
                                          <p:spTgt spid="14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9"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Picture 2" descr="Picture 2"/>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52" name="Rectangle 1"/>
          <p:cNvSpPr txBox="1"/>
          <p:nvPr/>
        </p:nvSpPr>
        <p:spPr>
          <a:xfrm>
            <a:off x="1880559" y="117692"/>
            <a:ext cx="9713343" cy="679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640080">
              <a:defRPr sz="5400"/>
            </a:pPr>
            <a:r>
              <a:t>“Most assuredly, I say to you, whoever commits sin is a slave of sin. And a slave does not abide in the house forever, </a:t>
            </a:r>
            <a:r>
              <a:rPr i="1"/>
              <a:t>but</a:t>
            </a:r>
            <a:r>
              <a:t> a son abides forever.</a:t>
            </a:r>
          </a:p>
          <a:p>
            <a:pPr marL="457200" indent="-640080">
              <a:defRPr sz="5400"/>
            </a:pPr>
            <a:r>
              <a:t>  Therefore if the Son makes you free, you shall be free indeed.”</a:t>
            </a:r>
          </a:p>
          <a:p>
            <a:pPr marL="457200" indent="-640080" algn="r">
              <a:defRPr sz="5400"/>
            </a:pPr>
            <a:r>
              <a:t>John 8:34-36 NKJV</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 name="TextBox 1"/>
          <p:cNvSpPr txBox="1"/>
          <p:nvPr/>
        </p:nvSpPr>
        <p:spPr>
          <a:xfrm>
            <a:off x="1472546" y="1983178"/>
            <a:ext cx="10434454" cy="186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11500"/>
            </a:lvl1pPr>
          </a:lstStyle>
          <a:p>
            <a:pPr/>
            <a:r>
              <a:t>26 October 2019</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Picture 2" descr="Picture 2"/>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55" name="Rectangle 1"/>
          <p:cNvSpPr txBox="1"/>
          <p:nvPr/>
        </p:nvSpPr>
        <p:spPr>
          <a:xfrm>
            <a:off x="2104844" y="431319"/>
            <a:ext cx="9385542" cy="60954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8000">
                <a:solidFill>
                  <a:srgbClr val="BFBFBF"/>
                </a:solidFill>
                <a:latin typeface="Helvetica Neue"/>
                <a:ea typeface="Helvetica Neue"/>
                <a:cs typeface="Helvetica Neue"/>
                <a:sym typeface="Helvetica Neue"/>
              </a:defRPr>
            </a:pPr>
            <a:r>
              <a:t>And you shall know the truth, and</a:t>
            </a:r>
            <a:r>
              <a:rPr>
                <a:solidFill>
                  <a:srgbClr val="000000"/>
                </a:solidFill>
              </a:rPr>
              <a:t> the truth shall make you free.</a:t>
            </a:r>
            <a:endParaRPr>
              <a:solidFill>
                <a:srgbClr val="000000"/>
              </a:solidFill>
            </a:endParaRPr>
          </a:p>
          <a:p>
            <a:pPr algn="r">
              <a:defRPr sz="8000">
                <a:latin typeface="Helvetica Neue"/>
                <a:ea typeface="Helvetica Neue"/>
                <a:cs typeface="Helvetica Neue"/>
                <a:sym typeface="Helvetica Neue"/>
              </a:defRPr>
            </a:pPr>
            <a:r>
              <a:t>John 8:32 NKJV</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7" name="Picture 2" descr="Picture 2"/>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58" name="Rectangle 1"/>
          <p:cNvSpPr txBox="1"/>
          <p:nvPr/>
        </p:nvSpPr>
        <p:spPr>
          <a:xfrm>
            <a:off x="2415395" y="671690"/>
            <a:ext cx="8298614" cy="6263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6600">
                <a:solidFill>
                  <a:srgbClr val="BFBFBF"/>
                </a:solidFill>
              </a:defRPr>
            </a:pPr>
            <a:r>
              <a:t>Jesus said to him, </a:t>
            </a:r>
            <a:r>
              <a:rPr>
                <a:solidFill>
                  <a:srgbClr val="000000"/>
                </a:solidFill>
              </a:rPr>
              <a:t>“I am the way, the truth, and the life. </a:t>
            </a:r>
            <a:r>
              <a:t>No one comes to the Father except through Me.</a:t>
            </a:r>
            <a:endParaRPr>
              <a:latin typeface="Times New Roman"/>
              <a:ea typeface="Times New Roman"/>
              <a:cs typeface="Times New Roman"/>
              <a:sym typeface="Times New Roman"/>
            </a:endParaRPr>
          </a:p>
          <a:p>
            <a:pPr algn="r">
              <a:defRPr sz="6600"/>
            </a:pPr>
            <a:r>
              <a:t>John 14:6 NKJV</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0" name="Picture 2" descr="Picture 2"/>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61" name="Rectangle 1"/>
          <p:cNvSpPr txBox="1"/>
          <p:nvPr/>
        </p:nvSpPr>
        <p:spPr>
          <a:xfrm>
            <a:off x="2984739" y="58845"/>
            <a:ext cx="8039821" cy="679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7200"/>
            </a:pPr>
            <a:r>
              <a:t>All things were made through Him, and without Him nothing was made that was made.</a:t>
            </a:r>
          </a:p>
          <a:p>
            <a:pPr algn="r">
              <a:defRPr sz="7200"/>
            </a:pPr>
            <a:r>
              <a:t>John 1:3 NKJV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Rectangle 1"/>
          <p:cNvSpPr txBox="1"/>
          <p:nvPr/>
        </p:nvSpPr>
        <p:spPr>
          <a:xfrm>
            <a:off x="2260118" y="431321"/>
            <a:ext cx="9437301" cy="5577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8800">
                <a:solidFill>
                  <a:srgbClr val="BFBFBF"/>
                </a:solidFill>
              </a:defRPr>
            </a:pPr>
            <a:r>
              <a:t>He who does not love does not know God, for </a:t>
            </a:r>
            <a:r>
              <a:rPr>
                <a:solidFill>
                  <a:srgbClr val="000000"/>
                </a:solidFill>
              </a:rPr>
              <a:t>God is love.</a:t>
            </a:r>
          </a:p>
          <a:p>
            <a:pPr algn="r">
              <a:defRPr sz="8800"/>
            </a:pPr>
            <a:r>
              <a:t>1 John 4:8  NKJV</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Rectangle 1"/>
          <p:cNvSpPr txBox="1"/>
          <p:nvPr/>
        </p:nvSpPr>
        <p:spPr>
          <a:xfrm>
            <a:off x="1932316" y="671690"/>
            <a:ext cx="9575322" cy="6263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548640">
              <a:defRPr sz="6600">
                <a:solidFill>
                  <a:srgbClr val="BFBFBF"/>
                </a:solidFill>
              </a:defRPr>
            </a:pPr>
            <a:r>
              <a:t>“Behold, the virgin shall be with child, and bear a Son, and they shall call His name </a:t>
            </a:r>
            <a:r>
              <a:rPr>
                <a:solidFill>
                  <a:srgbClr val="000000"/>
                </a:solidFill>
              </a:rPr>
              <a:t>Immanuel,” which is translated, “God with us.”</a:t>
            </a:r>
          </a:p>
          <a:p>
            <a:pPr marL="457200" indent="-548640" algn="r">
              <a:defRPr sz="6600"/>
            </a:pPr>
            <a:r>
              <a:t>Matthew 1:23  NKJV</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Rectangle 1"/>
          <p:cNvSpPr txBox="1"/>
          <p:nvPr/>
        </p:nvSpPr>
        <p:spPr>
          <a:xfrm>
            <a:off x="1828799" y="38339"/>
            <a:ext cx="9903126" cy="6835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800"/>
            </a:pPr>
            <a:r>
              <a:t>And I will pray the Father, and He will give you another Helper, that He may abide with you forever—the Spirit of truth, whom the world cannot receive, because it neither sees Him nor knows Him; but you know Him, for He dwells with you and will be in you. I will not leave you orphans; I will come to you.</a:t>
            </a:r>
          </a:p>
          <a:p>
            <a:pPr algn="r">
              <a:defRPr sz="4800"/>
            </a:pPr>
            <a:r>
              <a:t>John 14:16-18 NKJV</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Rectangle 1"/>
          <p:cNvSpPr txBox="1"/>
          <p:nvPr/>
        </p:nvSpPr>
        <p:spPr>
          <a:xfrm>
            <a:off x="1742534" y="302359"/>
            <a:ext cx="10196425" cy="658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6000"/>
            </a:pPr>
            <a:r>
              <a:t>Behold what manner of love the Father has bestowed on us, that we should be called children of God!</a:t>
            </a:r>
            <a:r>
              <a:rPr>
                <a:solidFill>
                  <a:srgbClr val="BFBFBF"/>
                </a:solidFill>
              </a:rPr>
              <a:t> Therefore the world does not know us,</a:t>
            </a:r>
            <a:r>
              <a:rPr baseline="30000">
                <a:solidFill>
                  <a:srgbClr val="BFBFBF"/>
                </a:solidFill>
              </a:rPr>
              <a:t> </a:t>
            </a:r>
            <a:r>
              <a:rPr>
                <a:solidFill>
                  <a:srgbClr val="BFBFBF"/>
                </a:solidFill>
              </a:rPr>
              <a:t>because it did not know Him.</a:t>
            </a:r>
            <a:endParaRPr>
              <a:solidFill>
                <a:srgbClr val="BFBFBF"/>
              </a:solidFill>
            </a:endParaRPr>
          </a:p>
          <a:p>
            <a:pPr algn="r">
              <a:defRPr sz="6000"/>
            </a:pPr>
            <a:r>
              <a:t>1 John 3:1 NKJV</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 name="Rectangle 1"/>
          <p:cNvSpPr txBox="1"/>
          <p:nvPr/>
        </p:nvSpPr>
        <p:spPr>
          <a:xfrm>
            <a:off x="2191109" y="671690"/>
            <a:ext cx="9558070" cy="6263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6600">
                <a:solidFill>
                  <a:srgbClr val="BFBFBF"/>
                </a:solidFill>
              </a:defRPr>
            </a:pPr>
            <a:r>
              <a:t>Therefore, if anyone </a:t>
            </a:r>
            <a:r>
              <a:rPr i="1"/>
              <a:t>is</a:t>
            </a:r>
            <a:r>
              <a:t> in Christ, </a:t>
            </a:r>
            <a:r>
              <a:rPr i="1"/>
              <a:t>he is</a:t>
            </a:r>
            <a:r>
              <a:rPr>
                <a:solidFill>
                  <a:srgbClr val="000000"/>
                </a:solidFill>
              </a:rPr>
              <a:t> a new creation; </a:t>
            </a:r>
            <a:r>
              <a:t>old things have passed away; behold, all things have become new.</a:t>
            </a:r>
          </a:p>
          <a:p>
            <a:pPr algn="r">
              <a:defRPr sz="6600"/>
            </a:pPr>
            <a:r>
              <a:t>2 Corinthians 5:17  NKJV</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Rectangle 1"/>
          <p:cNvSpPr txBox="1"/>
          <p:nvPr/>
        </p:nvSpPr>
        <p:spPr>
          <a:xfrm>
            <a:off x="4019908" y="396815"/>
            <a:ext cx="7798280" cy="567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3600"/>
            </a:pPr>
            <a:r>
              <a:t>“When Moses writes that God created heaven and earth and whatever is in them in six days, then let this period continue to have been six days, and do not venture to devise any comment according to which six days were one day. But, if you cannot understand how this could have been done in six days, then grant the Holy Spirit the honor of being more learned than you are</a:t>
            </a:r>
            <a:r>
              <a:t>…</a:t>
            </a:r>
          </a:p>
        </p:txBody>
      </p:sp>
      <p:pic>
        <p:nvPicPr>
          <p:cNvPr id="174" name="Picture 2" descr="Picture 2"/>
          <p:cNvPicPr>
            <a:picLocks noChangeAspect="1"/>
          </p:cNvPicPr>
          <p:nvPr/>
        </p:nvPicPr>
        <p:blipFill>
          <a:blip r:embed="rId3">
            <a:extLst/>
          </a:blip>
          <a:stretch>
            <a:fillRect/>
          </a:stretch>
        </p:blipFill>
        <p:spPr>
          <a:xfrm>
            <a:off x="0" y="0"/>
            <a:ext cx="3854273" cy="6858000"/>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Rectangle 1"/>
          <p:cNvSpPr txBox="1"/>
          <p:nvPr/>
        </p:nvSpPr>
        <p:spPr>
          <a:xfrm>
            <a:off x="4019908" y="396815"/>
            <a:ext cx="7798280" cy="4003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3600"/>
            </a:pPr>
            <a:r>
              <a:t>…</a:t>
            </a:r>
            <a:r>
              <a:t>For you are to deal with Scripture in such a way that you bear in mind that God Himself says what is written. But since God is speaking, it is not fitting for you wantonly to turn His word in the direction you wish to go.”</a:t>
            </a:r>
          </a:p>
          <a:p>
            <a:pPr algn="r">
              <a:defRPr sz="3600"/>
            </a:pPr>
            <a:r>
              <a:t>Martin Luther</a:t>
            </a:r>
          </a:p>
        </p:txBody>
      </p:sp>
      <p:pic>
        <p:nvPicPr>
          <p:cNvPr id="179" name="Picture 2" descr="Picture 2"/>
          <p:cNvPicPr>
            <a:picLocks noChangeAspect="1"/>
          </p:cNvPicPr>
          <p:nvPr/>
        </p:nvPicPr>
        <p:blipFill>
          <a:blip r:embed="rId3">
            <a:extLst/>
          </a:blip>
          <a:stretch>
            <a:fillRect/>
          </a:stretch>
        </p:blipFill>
        <p:spPr>
          <a:xfrm>
            <a:off x="0" y="0"/>
            <a:ext cx="3854273" cy="6858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9" name="Picture 4" descr="Picture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00" name="Title 1"/>
          <p:cNvSpPr txBox="1"/>
          <p:nvPr>
            <p:ph type="ctrTitle"/>
          </p:nvPr>
        </p:nvSpPr>
        <p:spPr>
          <a:xfrm>
            <a:off x="1524000" y="1414731"/>
            <a:ext cx="9144000" cy="3450566"/>
          </a:xfrm>
          <a:prstGeom prst="rect">
            <a:avLst/>
          </a:prstGeom>
        </p:spPr>
        <p:txBody>
          <a:bodyPr/>
          <a:lstStyle/>
          <a:p>
            <a:pPr>
              <a:defRPr b="1" sz="7200">
                <a:latin typeface="+mj-lt"/>
                <a:ea typeface="+mj-ea"/>
                <a:cs typeface="+mj-cs"/>
                <a:sym typeface="Calibri"/>
              </a:defRPr>
            </a:pPr>
            <a:r>
              <a:t>The Bible, The Creation </a:t>
            </a:r>
            <a:br/>
            <a:r>
              <a:t>and The Reformation</a:t>
            </a:r>
            <a:br/>
          </a:p>
        </p:txBody>
      </p:sp>
      <p:sp>
        <p:nvSpPr>
          <p:cNvPr id="101" name="Subtitle 2"/>
          <p:cNvSpPr txBox="1"/>
          <p:nvPr>
            <p:ph type="subTitle" sz="half" idx="1"/>
          </p:nvPr>
        </p:nvSpPr>
        <p:spPr>
          <a:xfrm>
            <a:off x="1524000" y="4054414"/>
            <a:ext cx="9144000" cy="2066028"/>
          </a:xfrm>
          <a:prstGeom prst="rect">
            <a:avLst/>
          </a:prstGeom>
        </p:spPr>
        <p:txBody>
          <a:bodyPr/>
          <a:lstStyle/>
          <a:p>
            <a:pPr defTabSz="740663">
              <a:spcBef>
                <a:spcPts val="800"/>
              </a:spcBef>
              <a:defRPr sz="5346"/>
            </a:pPr>
            <a:r>
              <a:t>Creation Sabbath</a:t>
            </a:r>
          </a:p>
          <a:p>
            <a:pPr defTabSz="740663">
              <a:spcBef>
                <a:spcPts val="800"/>
              </a:spcBef>
              <a:defRPr sz="4374"/>
            </a:pPr>
            <a:r>
              <a:t>October 26, 2019</a:t>
            </a:r>
          </a:p>
          <a:p>
            <a:pPr defTabSz="740663">
              <a:spcBef>
                <a:spcPts val="800"/>
              </a:spcBef>
              <a:defRPr sz="2592"/>
            </a:pPr>
            <a:r>
              <a:t>Timothy G. Standish, PhD</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3" name="Rectangle 1"/>
          <p:cNvSpPr txBox="1"/>
          <p:nvPr/>
        </p:nvSpPr>
        <p:spPr>
          <a:xfrm>
            <a:off x="3854272" y="603849"/>
            <a:ext cx="7825894" cy="567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defRPr sz="7200"/>
            </a:pPr>
            <a:r>
              <a:t>“I believe in God the Father Almighty, Maker of heaven and earth.”</a:t>
            </a:r>
          </a:p>
          <a:p>
            <a:pPr marL="457200" indent="-457200" algn="r">
              <a:defRPr sz="7200"/>
            </a:pPr>
            <a:r>
              <a:t>Martin Luther</a:t>
            </a:r>
          </a:p>
        </p:txBody>
      </p:sp>
      <p:pic>
        <p:nvPicPr>
          <p:cNvPr id="184" name="Picture 2" descr="Picture 2"/>
          <p:cNvPicPr>
            <a:picLocks noChangeAspect="1"/>
          </p:cNvPicPr>
          <p:nvPr/>
        </p:nvPicPr>
        <p:blipFill>
          <a:blip r:embed="rId3">
            <a:extLst/>
          </a:blip>
          <a:stretch>
            <a:fillRect/>
          </a:stretch>
        </p:blipFill>
        <p:spPr>
          <a:xfrm>
            <a:off x="0" y="0"/>
            <a:ext cx="3854273" cy="68580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 name="Picture 3" descr="Picture 3"/>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90" name="Title 1"/>
          <p:cNvSpPr txBox="1"/>
          <p:nvPr>
            <p:ph type="title"/>
          </p:nvPr>
        </p:nvSpPr>
        <p:spPr>
          <a:xfrm>
            <a:off x="1742535" y="365125"/>
            <a:ext cx="9611266" cy="1325563"/>
          </a:xfrm>
          <a:prstGeom prst="rect">
            <a:avLst/>
          </a:prstGeom>
        </p:spPr>
        <p:txBody>
          <a:bodyPr/>
          <a:lstStyle/>
          <a:p>
            <a:pPr/>
            <a:r>
              <a:t>Benediction:</a:t>
            </a:r>
          </a:p>
        </p:txBody>
      </p:sp>
      <p:sp>
        <p:nvSpPr>
          <p:cNvPr id="191" name="Content Placeholder 2"/>
          <p:cNvSpPr txBox="1"/>
          <p:nvPr>
            <p:ph type="body" idx="1"/>
          </p:nvPr>
        </p:nvSpPr>
        <p:spPr>
          <a:xfrm>
            <a:off x="1742535" y="1633746"/>
            <a:ext cx="9846489" cy="5227609"/>
          </a:xfrm>
          <a:prstGeom prst="rect">
            <a:avLst/>
          </a:prstGeom>
        </p:spPr>
        <p:txBody>
          <a:bodyPr/>
          <a:lstStyle/>
          <a:p>
            <a:pPr marL="0" indent="0" defTabSz="896111">
              <a:spcBef>
                <a:spcPts val="900"/>
              </a:spcBef>
              <a:buSzTx/>
              <a:buNone/>
              <a:defRPr sz="3528"/>
            </a:pPr>
            <a:r>
              <a:t>Now to Him who is able to establish you according to my gospel and the preaching of Jesus Christ, according to the revelation of the mystery kept secret since the world began but now made manifest, and by the prophetic Scriptures made known to all nations, according to the commandment of the everlasting God, for obedience to the faith—to God, alone wise, </a:t>
            </a:r>
            <a:r>
              <a:rPr i="1"/>
              <a:t>be</a:t>
            </a:r>
            <a:r>
              <a:t> glory through Jesus Christ forever. Amen.</a:t>
            </a:r>
          </a:p>
          <a:p>
            <a:pPr marL="0" indent="0" algn="r" defTabSz="896111">
              <a:spcBef>
                <a:spcPts val="900"/>
              </a:spcBef>
              <a:buSzTx/>
              <a:buNone/>
              <a:defRPr sz="3528"/>
            </a:pPr>
            <a:r>
              <a:t>Romans 16:25-27 NKJV</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3" name="Picture 4" descr="Picture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04" name="Title 1"/>
          <p:cNvSpPr txBox="1"/>
          <p:nvPr>
            <p:ph type="title"/>
          </p:nvPr>
        </p:nvSpPr>
        <p:spPr>
          <a:xfrm>
            <a:off x="1742535" y="365125"/>
            <a:ext cx="9611266" cy="1325563"/>
          </a:xfrm>
          <a:prstGeom prst="rect">
            <a:avLst/>
          </a:prstGeom>
        </p:spPr>
        <p:txBody>
          <a:bodyPr/>
          <a:lstStyle/>
          <a:p>
            <a:pPr/>
            <a:r>
              <a:t>Scripture:</a:t>
            </a:r>
          </a:p>
        </p:txBody>
      </p:sp>
      <p:sp>
        <p:nvSpPr>
          <p:cNvPr id="105" name="Content Placeholder 2"/>
          <p:cNvSpPr txBox="1"/>
          <p:nvPr>
            <p:ph type="body" idx="1"/>
          </p:nvPr>
        </p:nvSpPr>
        <p:spPr>
          <a:xfrm>
            <a:off x="1763184" y="1552753"/>
            <a:ext cx="9830718" cy="5305247"/>
          </a:xfrm>
          <a:prstGeom prst="rect">
            <a:avLst/>
          </a:prstGeom>
        </p:spPr>
        <p:txBody>
          <a:bodyPr/>
          <a:lstStyle/>
          <a:p>
            <a:pPr marL="0" indent="0">
              <a:buSzTx/>
              <a:buNone/>
              <a:defRPr sz="3200"/>
            </a:pPr>
            <a:r>
              <a:t>But we see Jesus, who was made a little lower than the angels, for the suffering of death crowned with glory and honor, that He, by the grace of God, might taste death for everyone. </a:t>
            </a:r>
          </a:p>
          <a:p>
            <a:pPr marL="0" indent="0">
              <a:buSzTx/>
              <a:buNone/>
              <a:defRPr sz="3200"/>
            </a:pPr>
            <a:r>
              <a:t>For it was fitting for Him, for whom </a:t>
            </a:r>
            <a:r>
              <a:rPr i="1"/>
              <a:t>are</a:t>
            </a:r>
            <a:r>
              <a:t> all things and by whom </a:t>
            </a:r>
            <a:r>
              <a:rPr i="1"/>
              <a:t>are</a:t>
            </a:r>
            <a:r>
              <a:t> all things, in bringing many sons to glory, to make the captain of their salvation perfect through sufferings. </a:t>
            </a:r>
            <a:r>
              <a:rPr b="1" baseline="30000"/>
              <a:t> </a:t>
            </a:r>
            <a:r>
              <a:t>For both He who sanctifies and those who are being sanctified </a:t>
            </a:r>
            <a:r>
              <a:rPr i="1"/>
              <a:t>are</a:t>
            </a:r>
            <a:r>
              <a:t> all of one, for which reason He is not ashamed to call them brethren, </a:t>
            </a:r>
          </a:p>
          <a:p>
            <a:pPr marL="0" indent="0" algn="r">
              <a:buSzTx/>
              <a:buNone/>
              <a:defRPr sz="3200"/>
            </a:pPr>
            <a:r>
              <a:t>Hebrews 2:9-11 NKJV</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8" name="Picture 4" descr="Picture 4"/>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109" name="Title 1"/>
          <p:cNvSpPr txBox="1"/>
          <p:nvPr>
            <p:ph type="ctrTitle"/>
          </p:nvPr>
        </p:nvSpPr>
        <p:spPr>
          <a:xfrm>
            <a:off x="1524000" y="1414731"/>
            <a:ext cx="9144000" cy="3450566"/>
          </a:xfrm>
          <a:prstGeom prst="rect">
            <a:avLst/>
          </a:prstGeom>
        </p:spPr>
        <p:txBody>
          <a:bodyPr/>
          <a:lstStyle/>
          <a:p>
            <a:pPr>
              <a:defRPr b="1" sz="7200">
                <a:latin typeface="+mj-lt"/>
                <a:ea typeface="+mj-ea"/>
                <a:cs typeface="+mj-cs"/>
                <a:sym typeface="Calibri"/>
              </a:defRPr>
            </a:pPr>
            <a:r>
              <a:t>The Bible, The Creation </a:t>
            </a:r>
            <a:br/>
            <a:r>
              <a:t>and The Reformation</a:t>
            </a:r>
            <a:br/>
          </a:p>
        </p:txBody>
      </p:sp>
      <p:sp>
        <p:nvSpPr>
          <p:cNvPr id="110" name="Subtitle 2"/>
          <p:cNvSpPr txBox="1"/>
          <p:nvPr>
            <p:ph type="subTitle" sz="half" idx="1"/>
          </p:nvPr>
        </p:nvSpPr>
        <p:spPr>
          <a:xfrm>
            <a:off x="1524000" y="4054414"/>
            <a:ext cx="9144000" cy="2066028"/>
          </a:xfrm>
          <a:prstGeom prst="rect">
            <a:avLst/>
          </a:prstGeom>
        </p:spPr>
        <p:txBody>
          <a:bodyPr/>
          <a:lstStyle/>
          <a:p>
            <a:pPr defTabSz="740663">
              <a:spcBef>
                <a:spcPts val="800"/>
              </a:spcBef>
              <a:defRPr sz="5346"/>
            </a:pPr>
            <a:r>
              <a:t>Creation Sabbath</a:t>
            </a:r>
          </a:p>
          <a:p>
            <a:pPr defTabSz="740663">
              <a:spcBef>
                <a:spcPts val="800"/>
              </a:spcBef>
              <a:defRPr sz="4374"/>
            </a:pPr>
            <a:r>
              <a:t>October 26, 2019</a:t>
            </a:r>
          </a:p>
          <a:p>
            <a:pPr defTabSz="740663">
              <a:spcBef>
                <a:spcPts val="800"/>
              </a:spcBef>
              <a:defRPr sz="2592"/>
            </a:pPr>
            <a:r>
              <a:t>Timothy G. Standish, PhD</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2" name="Picture 2" descr="Picture 2"/>
          <p:cNvPicPr>
            <a:picLocks noChangeAspect="1"/>
          </p:cNvPicPr>
          <p:nvPr/>
        </p:nvPicPr>
        <p:blipFill>
          <a:blip r:embed="rId2">
            <a:extLst/>
          </a:blip>
          <a:stretch>
            <a:fillRect/>
          </a:stretch>
        </p:blipFill>
        <p:spPr>
          <a:xfrm>
            <a:off x="0" y="833"/>
            <a:ext cx="12192000" cy="6856333"/>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4" name="Picture 1" descr="Picture 1"/>
          <p:cNvPicPr>
            <a:picLocks noChangeAspect="1"/>
          </p:cNvPicPr>
          <p:nvPr/>
        </p:nvPicPr>
        <p:blipFill>
          <a:blip r:embed="rId2">
            <a:extLst/>
          </a:blip>
          <a:stretch>
            <a:fillRect/>
          </a:stretch>
        </p:blipFill>
        <p:spPr>
          <a:xfrm>
            <a:off x="5638" y="0"/>
            <a:ext cx="12180723" cy="6858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6" name="Picture 4" descr="Picture 4"/>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117" name="Rectangle 1"/>
          <p:cNvSpPr txBox="1"/>
          <p:nvPr/>
        </p:nvSpPr>
        <p:spPr>
          <a:xfrm>
            <a:off x="2674189" y="276045"/>
            <a:ext cx="8574656" cy="4282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defRPr b="1" sz="5400">
                <a:solidFill>
                  <a:srgbClr val="FFFFFF"/>
                </a:solidFill>
                <a:effectLst>
                  <a:outerShdw sx="100000" sy="100000" kx="0" ky="0" algn="b" rotWithShape="0" blurRad="50800" dist="76200" dir="5400000">
                    <a:srgbClr val="000000">
                      <a:alpha val="40000"/>
                    </a:srgbClr>
                  </a:outerShdw>
                </a:effectLst>
              </a:defRPr>
            </a:lvl1pPr>
          </a:lstStyle>
          <a:p>
            <a:pPr/>
            <a:r>
              <a:t>“They preach only human doctrines who say that as soon as the money clinks into the money chest, the soul flies out of purgatory.”</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